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1" r:id="rId4"/>
    <p:sldId id="263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5D82"/>
    <a:srgbClr val="ADDFEA"/>
    <a:srgbClr val="FFFFFF"/>
    <a:srgbClr val="1A85A6"/>
    <a:srgbClr val="156488"/>
    <a:srgbClr val="4657A5"/>
    <a:srgbClr val="47619B"/>
    <a:srgbClr val="4258A3"/>
    <a:srgbClr val="4558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2A4C48-EBB4-86CA-178D-A7701F4B65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D2409A-2948-F286-7445-13FD214537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AF8062BB-5167-4FC7-83C6-5DDBF689EC71}" type="datetime1">
              <a:rPr lang="en-GB" smtClean="0"/>
              <a:t>08/09/2024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F10FCA-043F-2242-A55A-DD8AF20B09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52D80C-9F50-458E-DFB4-73B0C2ED45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956B18D-CE28-40AB-99B8-8AC6495C21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8202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E712356-BBDA-4815-A8DB-1179B0356BA4}" type="datetime1">
              <a:rPr lang="en-GB" smtClean="0"/>
              <a:t>08/09/2024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788D86D-A42A-46D8-8A98-F9589AD6C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7997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2ED40-99D7-9CDF-F4BF-F2088985E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85C4D9-D7CF-0F50-A642-3512E9A0A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CCC96-389B-3472-324E-262C13548C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223404"/>
            <a:ext cx="2743200" cy="365125"/>
          </a:xfrm>
        </p:spPr>
        <p:txBody>
          <a:bodyPr/>
          <a:lstStyle/>
          <a:p>
            <a:fld id="{C16F0058-B9FC-40B5-A664-CB5C803A1F59}" type="datetime1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330D4-CE27-33D0-6AC4-D96740037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3999" y="5802175"/>
            <a:ext cx="9143999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E67B5-3C99-EC69-333F-447784045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23404"/>
            <a:ext cx="2743200" cy="365125"/>
          </a:xfrm>
        </p:spPr>
        <p:txBody>
          <a:bodyPr/>
          <a:lstStyle/>
          <a:p>
            <a:fld id="{70ABC3A4-4D96-4C58-9E57-56812833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60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4C2BE-B379-FCE2-CA0B-23A51819B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CA56E2-7F3D-5945-FDE6-1DD186B16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FA10C-263D-9593-CFB6-C43075DF9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4266A-8312-477E-96F6-FC5E259E05B8}" type="datetime1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83EE8-776A-CC7C-423D-B18D723B5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904CB-5B3D-06E9-A8E0-4DFB28E47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C3A4-4D96-4C58-9E57-56812833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52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1CBE8F-A871-6A5F-7189-82E56723FE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0DE0E1-4CC3-2C42-1304-CF409911D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A286F-CE04-E0EE-3D8C-67D69A03D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5BFA-5403-4D38-B08E-9A47E3667A0B}" type="datetime1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06B5D-8411-F77B-9624-6689A6CF1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1ACA0-2420-F84C-7DFF-9F2BFD1C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C3A4-4D96-4C58-9E57-56812833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988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33C7E-B5B1-8892-73BB-4B1B6CAD1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D5F79-BC00-9483-8EBF-A2A8401E0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55DF4-18D4-762B-84F4-A3CC89C1B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FD49-A6FA-4EEC-A958-F8F2C6B7D5AB}" type="datetime1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D98FD-B0DE-B864-F2D5-C5E084BD9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0EEE9-AB0A-DF7B-94B7-DE8F9DFC1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C3A4-4D96-4C58-9E57-56812833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65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D8F11-709A-C26E-CF1A-CC3E1445E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54891C-6FAA-8210-000F-7F72375E6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280C9-4F01-2FBC-769F-758A0F496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6B16-F22B-4206-AE22-5C47775C00E6}" type="datetime1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FFCD5-C2E2-BF22-8DD8-E6DB20BD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01E53-5D6D-40EE-C103-DC75B737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C3A4-4D96-4C58-9E57-56812833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36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28852-1475-8715-DF8D-0FB990C19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66834-2637-4189-09A4-10F1F49544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BCABE4-7053-7FDC-9EAF-3C8D93C1C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FA0CC7-3A88-8629-5F1F-7F3F5AF4D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D02C-53EE-4C7C-A4E4-A9674B61C291}" type="datetime1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D37915-0543-3C6E-FBEB-3F319E1DA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470CA-9854-F4C3-53FA-4476E6B5A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C3A4-4D96-4C58-9E57-56812833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62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CC7FA-D925-9C6F-A1DE-44AAA5C5B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4CB269-7BE5-7D04-F0BC-FA4B10435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1FF724-1082-6E96-BFA4-29D17AFA8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E3E584-16FD-E181-3DDB-9F4A3429B0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16319-DD99-84FA-3853-1C7C9BFBC4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95C6DD-9ADC-40F1-0310-74CCF4343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6242D-A5C9-4DF3-8D77-71A68FECDF0A}" type="datetime1">
              <a:rPr lang="en-GB" smtClean="0"/>
              <a:t>08/09/2024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B9A1C0-39EE-9FFA-4115-E8E6F3EDF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EBAEC2-049F-89B2-E1EB-14357DB30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C3A4-4D96-4C58-9E57-56812833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92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529FA-D3C5-4F2B-29F1-37675E69E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67FF6E-EB98-CA8C-9650-93C72E796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C141-B1A5-48F2-ABCB-170312F561DF}" type="datetime1">
              <a:rPr lang="en-GB" smtClean="0"/>
              <a:t>08/09/2024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B3F36B-04C0-545B-1F8A-8F14E732D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6689C6-2B50-112C-6565-42522ABD2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C3A4-4D96-4C58-9E57-56812833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65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A25C8F-691E-72D0-7503-28CE6652C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1697-B119-4CCC-BF20-714E96DFECCC}" type="datetime1">
              <a:rPr lang="en-GB" smtClean="0"/>
              <a:t>08/09/2024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84A1F5-84A5-18B5-684B-76E7C110B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1BFE18-ABCF-E291-5096-034AB6724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C3A4-4D96-4C58-9E57-56812833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70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12F4E-AD72-76C2-CB78-E62FF2B7B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59A37-B616-92BD-D539-CE51296BC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348EBA-F5B5-BB79-1243-268413FEF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DC6DD-BDA9-2386-FB45-D8C82A859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7734-B401-4B10-8902-DC841BF256CD}" type="datetime1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A368C3-C4CE-439A-B856-B10FCF0BF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2E4DA-149D-64CF-FD7B-DC38ABB47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C3A4-4D96-4C58-9E57-56812833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63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EE17C-ABED-0A64-9011-C44FF0939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4019E2-B6FE-74AA-E827-EAAC91E62B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07C81-6C97-49F0-F034-F3EBB34B7C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905435-611C-4E96-AD5D-4577E54C4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82589-75F2-4114-88B3-A5FD1CC6DCF3}" type="datetime1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9C7D6C-1FF4-37F4-9C88-3C37A98D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DBE804-3AA9-64DC-FBC9-38AF4FFAD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C3A4-4D96-4C58-9E57-56812833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5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9D183B-F85E-4045-EBDD-E447F273D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509A9B-90A3-3EAB-A95D-582DCF1A1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8F63B-95CE-C58E-DD27-398612C225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F2691E-85AC-4872-8443-23492CD264A7}" type="datetime1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E77E7-7BC0-9C4B-26D6-1CAD46DD4F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D4637-DE95-D719-73DA-047A571E72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ABC3A4-4D96-4C58-9E57-56812833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26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26B6E9C-64F3-24E1-B2EE-83A2BAC6D25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9834" y="740253"/>
            <a:ext cx="12201833" cy="6112984"/>
          </a:xfrm>
          <a:custGeom>
            <a:avLst/>
            <a:gdLst>
              <a:gd name="connsiteX0" fmla="*/ 0 w 12192000"/>
              <a:gd name="connsiteY0" fmla="*/ 0 h 6027327"/>
              <a:gd name="connsiteX1" fmla="*/ 12192000 w 12192000"/>
              <a:gd name="connsiteY1" fmla="*/ 0 h 6027327"/>
              <a:gd name="connsiteX2" fmla="*/ 12192000 w 12192000"/>
              <a:gd name="connsiteY2" fmla="*/ 6027327 h 6027327"/>
              <a:gd name="connsiteX3" fmla="*/ 0 w 12192000"/>
              <a:gd name="connsiteY3" fmla="*/ 6027327 h 6027327"/>
              <a:gd name="connsiteX4" fmla="*/ 0 w 12192000"/>
              <a:gd name="connsiteY4" fmla="*/ 0 h 6027327"/>
              <a:gd name="connsiteX0" fmla="*/ 0 w 12192000"/>
              <a:gd name="connsiteY0" fmla="*/ 0 h 6027327"/>
              <a:gd name="connsiteX1" fmla="*/ 12192000 w 12192000"/>
              <a:gd name="connsiteY1" fmla="*/ 0 h 6027327"/>
              <a:gd name="connsiteX2" fmla="*/ 12192000 w 12192000"/>
              <a:gd name="connsiteY2" fmla="*/ 6027327 h 6027327"/>
              <a:gd name="connsiteX3" fmla="*/ 0 w 12192000"/>
              <a:gd name="connsiteY3" fmla="*/ 6027327 h 6027327"/>
              <a:gd name="connsiteX4" fmla="*/ 0 w 12192000"/>
              <a:gd name="connsiteY4" fmla="*/ 0 h 6027327"/>
              <a:gd name="connsiteX0" fmla="*/ 0 w 12201833"/>
              <a:gd name="connsiteY0" fmla="*/ 412955 h 6027327"/>
              <a:gd name="connsiteX1" fmla="*/ 12201833 w 12201833"/>
              <a:gd name="connsiteY1" fmla="*/ 0 h 6027327"/>
              <a:gd name="connsiteX2" fmla="*/ 12201833 w 12201833"/>
              <a:gd name="connsiteY2" fmla="*/ 6027327 h 6027327"/>
              <a:gd name="connsiteX3" fmla="*/ 9833 w 12201833"/>
              <a:gd name="connsiteY3" fmla="*/ 6027327 h 6027327"/>
              <a:gd name="connsiteX4" fmla="*/ 0 w 12201833"/>
              <a:gd name="connsiteY4" fmla="*/ 412955 h 6027327"/>
              <a:gd name="connsiteX0" fmla="*/ 0 w 12201833"/>
              <a:gd name="connsiteY0" fmla="*/ 480125 h 6094497"/>
              <a:gd name="connsiteX1" fmla="*/ 12201833 w 12201833"/>
              <a:gd name="connsiteY1" fmla="*/ 67170 h 6094497"/>
              <a:gd name="connsiteX2" fmla="*/ 12201833 w 12201833"/>
              <a:gd name="connsiteY2" fmla="*/ 6094497 h 6094497"/>
              <a:gd name="connsiteX3" fmla="*/ 9833 w 12201833"/>
              <a:gd name="connsiteY3" fmla="*/ 6094497 h 6094497"/>
              <a:gd name="connsiteX4" fmla="*/ 0 w 12201833"/>
              <a:gd name="connsiteY4" fmla="*/ 480125 h 6094497"/>
              <a:gd name="connsiteX0" fmla="*/ 0 w 12201833"/>
              <a:gd name="connsiteY0" fmla="*/ 501728 h 6116100"/>
              <a:gd name="connsiteX1" fmla="*/ 12201833 w 12201833"/>
              <a:gd name="connsiteY1" fmla="*/ 88773 h 6116100"/>
              <a:gd name="connsiteX2" fmla="*/ 12201833 w 12201833"/>
              <a:gd name="connsiteY2" fmla="*/ 6116100 h 6116100"/>
              <a:gd name="connsiteX3" fmla="*/ 9833 w 12201833"/>
              <a:gd name="connsiteY3" fmla="*/ 6116100 h 6116100"/>
              <a:gd name="connsiteX4" fmla="*/ 0 w 12201833"/>
              <a:gd name="connsiteY4" fmla="*/ 501728 h 6116100"/>
              <a:gd name="connsiteX0" fmla="*/ 0 w 12201833"/>
              <a:gd name="connsiteY0" fmla="*/ 496843 h 6111215"/>
              <a:gd name="connsiteX1" fmla="*/ 12201833 w 12201833"/>
              <a:gd name="connsiteY1" fmla="*/ 83888 h 6111215"/>
              <a:gd name="connsiteX2" fmla="*/ 12201833 w 12201833"/>
              <a:gd name="connsiteY2" fmla="*/ 6111215 h 6111215"/>
              <a:gd name="connsiteX3" fmla="*/ 9833 w 12201833"/>
              <a:gd name="connsiteY3" fmla="*/ 6111215 h 6111215"/>
              <a:gd name="connsiteX4" fmla="*/ 0 w 12201833"/>
              <a:gd name="connsiteY4" fmla="*/ 496843 h 6111215"/>
              <a:gd name="connsiteX0" fmla="*/ 0 w 12201833"/>
              <a:gd name="connsiteY0" fmla="*/ 498612 h 6112984"/>
              <a:gd name="connsiteX1" fmla="*/ 12201833 w 12201833"/>
              <a:gd name="connsiteY1" fmla="*/ 85657 h 6112984"/>
              <a:gd name="connsiteX2" fmla="*/ 12201833 w 12201833"/>
              <a:gd name="connsiteY2" fmla="*/ 6112984 h 6112984"/>
              <a:gd name="connsiteX3" fmla="*/ 9833 w 12201833"/>
              <a:gd name="connsiteY3" fmla="*/ 6112984 h 6112984"/>
              <a:gd name="connsiteX4" fmla="*/ 0 w 12201833"/>
              <a:gd name="connsiteY4" fmla="*/ 498612 h 6112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1833" h="6112984">
                <a:moveTo>
                  <a:pt x="0" y="498612"/>
                </a:moveTo>
                <a:cubicBezTo>
                  <a:pt x="1428956" y="1953785"/>
                  <a:pt x="4293420" y="-474782"/>
                  <a:pt x="12201833" y="85657"/>
                </a:cubicBezTo>
                <a:lnTo>
                  <a:pt x="12201833" y="6112984"/>
                </a:lnTo>
                <a:lnTo>
                  <a:pt x="9833" y="6112984"/>
                </a:lnTo>
                <a:cubicBezTo>
                  <a:pt x="6555" y="4241527"/>
                  <a:pt x="3278" y="2370069"/>
                  <a:pt x="0" y="49861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0" scaled="0"/>
            <a:tileRect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1A85A6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BC44B9-B292-3B19-9982-B1949F2195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9082" y="3331846"/>
            <a:ext cx="9144000" cy="929798"/>
          </a:xfrm>
        </p:spPr>
        <p:txBody>
          <a:bodyPr>
            <a:normAutofit fontScale="90000"/>
          </a:bodyPr>
          <a:lstStyle/>
          <a:p>
            <a:r>
              <a:rPr lang="ka-GE" b="1" dirty="0">
                <a:solidFill>
                  <a:srgbClr val="ADDFEA"/>
                </a:solidFill>
                <a:cs typeface="Times New Roman" panose="02020603050405020304" pitchFamily="18" charset="0"/>
              </a:rPr>
              <a:t>შეფასების </a:t>
            </a:r>
            <a:br>
              <a:rPr lang="ka-GE" b="1" dirty="0">
                <a:solidFill>
                  <a:srgbClr val="ADDFEA"/>
                </a:solidFill>
                <a:cs typeface="Times New Roman" panose="02020603050405020304" pitchFamily="18" charset="0"/>
              </a:rPr>
            </a:br>
            <a:r>
              <a:rPr lang="ka-GE" b="1" dirty="0">
                <a:solidFill>
                  <a:srgbClr val="ADDFEA"/>
                </a:solidFill>
                <a:cs typeface="Times New Roman" panose="02020603050405020304" pitchFamily="18" charset="0"/>
              </a:rPr>
              <a:t>სქემა</a:t>
            </a:r>
            <a:endParaRPr lang="en-GB" b="1" dirty="0">
              <a:solidFill>
                <a:srgbClr val="ADDF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 descr="A logo of a school&#10;&#10;Description automatically generated">
            <a:extLst>
              <a:ext uri="{FF2B5EF4-FFF2-40B4-BE49-F238E27FC236}">
                <a16:creationId xmlns:a16="http://schemas.microsoft.com/office/drawing/2014/main" id="{70F70AF6-9744-5718-4BCB-6F3EE9699D6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91" b="6523"/>
          <a:stretch/>
        </p:blipFill>
        <p:spPr>
          <a:xfrm>
            <a:off x="639423" y="0"/>
            <a:ext cx="1371100" cy="170229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</p:pic>
      <p:pic>
        <p:nvPicPr>
          <p:cNvPr id="26" name="Picture 25" descr="A logo of a school&#10;&#10;Description automatically generated">
            <a:extLst>
              <a:ext uri="{FF2B5EF4-FFF2-40B4-BE49-F238E27FC236}">
                <a16:creationId xmlns:a16="http://schemas.microsoft.com/office/drawing/2014/main" id="{7A5F1073-FFC7-41C1-B461-F4FE31BABDD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 cstate="hq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691" b="6523"/>
          <a:stretch/>
        </p:blipFill>
        <p:spPr>
          <a:xfrm>
            <a:off x="10817451" y="5715286"/>
            <a:ext cx="785926" cy="97576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99196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4E63494A-4531-4301-9651-CF8A584D9C7D}"/>
              </a:ext>
            </a:extLst>
          </p:cNvPr>
          <p:cNvSpPr txBox="1"/>
          <p:nvPr/>
        </p:nvSpPr>
        <p:spPr>
          <a:xfrm>
            <a:off x="650709" y="1112786"/>
            <a:ext cx="1088074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1600" b="1" dirty="0">
                <a:solidFill>
                  <a:srgbClr val="0C5D82"/>
                </a:solidFill>
              </a:rPr>
              <a:t>სემესტრული ნიშნის </a:t>
            </a:r>
            <a:r>
              <a:rPr lang="ka-GE" sz="1600" dirty="0">
                <a:solidFill>
                  <a:srgbClr val="0C5D82"/>
                </a:solidFill>
              </a:rPr>
              <a:t>შეფასება მოიცავს 4 კომპონენტს თავისი შესაბამისი წონებით</a:t>
            </a:r>
            <a:r>
              <a:rPr lang="en-US" sz="1600" dirty="0">
                <a:solidFill>
                  <a:srgbClr val="0C5D82"/>
                </a:solidFill>
              </a:rPr>
              <a:t>,</a:t>
            </a:r>
            <a:r>
              <a:rPr lang="ka-GE" sz="1600" dirty="0">
                <a:solidFill>
                  <a:srgbClr val="0C5D82"/>
                </a:solidFill>
              </a:rPr>
              <a:t> რათა ბოლოს მოხდეს საშუალო შეწონილის დათვლა. ესენია:</a:t>
            </a:r>
          </a:p>
          <a:p>
            <a:pPr marL="800100" lvl="1" indent="-342900">
              <a:buAutoNum type="arabicPeriod"/>
            </a:pPr>
            <a:r>
              <a:rPr lang="ka-GE" sz="1600" dirty="0">
                <a:solidFill>
                  <a:srgbClr val="0C5D82"/>
                </a:solidFill>
              </a:rPr>
              <a:t>საკლასო (10%), </a:t>
            </a:r>
          </a:p>
          <a:p>
            <a:pPr marL="800100" lvl="1" indent="-342900">
              <a:buAutoNum type="arabicPeriod"/>
            </a:pPr>
            <a:r>
              <a:rPr lang="ka-GE" sz="1600" dirty="0">
                <a:solidFill>
                  <a:srgbClr val="0C5D82"/>
                </a:solidFill>
              </a:rPr>
              <a:t>ქვიზი (20%), </a:t>
            </a:r>
          </a:p>
          <a:p>
            <a:pPr marL="800100" lvl="1" indent="-342900">
              <a:buAutoNum type="arabicPeriod"/>
            </a:pPr>
            <a:r>
              <a:rPr lang="ka-GE" sz="1600" dirty="0">
                <a:solidFill>
                  <a:srgbClr val="0C5D82"/>
                </a:solidFill>
              </a:rPr>
              <a:t>შემაჯამებელი დავალება (5</a:t>
            </a:r>
            <a:r>
              <a:rPr lang="en-US" sz="1600" dirty="0">
                <a:solidFill>
                  <a:srgbClr val="0C5D82"/>
                </a:solidFill>
              </a:rPr>
              <a:t>0%)</a:t>
            </a:r>
            <a:r>
              <a:rPr lang="ka-GE" sz="1600" baseline="30000" dirty="0">
                <a:solidFill>
                  <a:srgbClr val="0C5D82"/>
                </a:solidFill>
              </a:rPr>
              <a:t>1</a:t>
            </a:r>
          </a:p>
          <a:p>
            <a:pPr marL="800100" lvl="1" indent="-342900">
              <a:buAutoNum type="arabicPeriod"/>
            </a:pPr>
            <a:r>
              <a:rPr lang="ka-GE" sz="1600" dirty="0">
                <a:solidFill>
                  <a:srgbClr val="0C5D82"/>
                </a:solidFill>
              </a:rPr>
              <a:t>პროექტი (ტიპობრივი დავალება) (2</a:t>
            </a:r>
            <a:r>
              <a:rPr lang="en-US" sz="1600" dirty="0">
                <a:solidFill>
                  <a:srgbClr val="0C5D82"/>
                </a:solidFill>
              </a:rPr>
              <a:t>0%)</a:t>
            </a:r>
            <a:r>
              <a:rPr lang="ka-GE" sz="1600" baseline="30000" dirty="0">
                <a:solidFill>
                  <a:srgbClr val="0C5D82"/>
                </a:solidFill>
              </a:rPr>
              <a:t>2</a:t>
            </a:r>
            <a:r>
              <a:rPr lang="ka-GE" sz="1600" dirty="0">
                <a:solidFill>
                  <a:srgbClr val="0C5D82"/>
                </a:solidFill>
              </a:rPr>
              <a:t> </a:t>
            </a:r>
          </a:p>
          <a:p>
            <a:endParaRPr lang="ka-GE" sz="1600" dirty="0">
              <a:solidFill>
                <a:srgbClr val="0C5D82"/>
              </a:solidFill>
            </a:endParaRPr>
          </a:p>
          <a:p>
            <a:r>
              <a:rPr lang="ka-GE" sz="1600" dirty="0">
                <a:solidFill>
                  <a:srgbClr val="0C5D82"/>
                </a:solidFill>
              </a:rPr>
              <a:t>თითოეული ზემოხსენებული კომპონენტის </a:t>
            </a:r>
            <a:r>
              <a:rPr lang="ka-GE" sz="1600" b="1" dirty="0">
                <a:solidFill>
                  <a:srgbClr val="0C5D82"/>
                </a:solidFill>
              </a:rPr>
              <a:t>ცალკეული ნიშნის</a:t>
            </a:r>
            <a:r>
              <a:rPr lang="ka-GE" sz="1600" dirty="0">
                <a:solidFill>
                  <a:srgbClr val="0C5D82"/>
                </a:solidFill>
              </a:rPr>
              <a:t> გამოთვლა ხდება </a:t>
            </a:r>
            <a:r>
              <a:rPr lang="ka-GE" sz="1600" b="1" dirty="0">
                <a:solidFill>
                  <a:srgbClr val="0C5D82"/>
                </a:solidFill>
              </a:rPr>
              <a:t>კომპონენტის ქვეშ</a:t>
            </a:r>
            <a:r>
              <a:rPr lang="ka-GE" sz="1600" dirty="0">
                <a:solidFill>
                  <a:srgbClr val="0C5D82"/>
                </a:solidFill>
              </a:rPr>
              <a:t> მიღებული </a:t>
            </a:r>
            <a:r>
              <a:rPr lang="ka-GE" sz="1600" b="1" dirty="0">
                <a:solidFill>
                  <a:srgbClr val="0C5D82"/>
                </a:solidFill>
              </a:rPr>
              <a:t>ნიშნების საშუალო არითმეტიკულით</a:t>
            </a:r>
            <a:r>
              <a:rPr lang="ka-GE" sz="1600" dirty="0">
                <a:solidFill>
                  <a:srgbClr val="0C5D82"/>
                </a:solidFill>
              </a:rPr>
              <a:t>.</a:t>
            </a:r>
          </a:p>
          <a:p>
            <a:endParaRPr lang="ka-GE" sz="1600" dirty="0">
              <a:solidFill>
                <a:srgbClr val="0C5D82"/>
              </a:solidFill>
            </a:endParaRPr>
          </a:p>
          <a:p>
            <a:r>
              <a:rPr lang="ka-GE" sz="1600" dirty="0">
                <a:solidFill>
                  <a:srgbClr val="0C5D82"/>
                </a:solidFill>
              </a:rPr>
              <a:t>წლიური ნიშანი გამოითვლება </a:t>
            </a:r>
            <a:r>
              <a:rPr lang="ka-GE" sz="1600" b="1" dirty="0">
                <a:solidFill>
                  <a:srgbClr val="0C5D82"/>
                </a:solidFill>
              </a:rPr>
              <a:t>ორი სემესტრისა</a:t>
            </a:r>
            <a:r>
              <a:rPr lang="ka-GE" sz="1600" dirty="0">
                <a:solidFill>
                  <a:srgbClr val="0C5D82"/>
                </a:solidFill>
              </a:rPr>
              <a:t> და </a:t>
            </a:r>
            <a:r>
              <a:rPr lang="ka-GE" sz="1600" b="1" dirty="0">
                <a:solidFill>
                  <a:srgbClr val="0C5D82"/>
                </a:solidFill>
              </a:rPr>
              <a:t>საბოლოო გამოცდის</a:t>
            </a:r>
            <a:r>
              <a:rPr lang="ka-GE" sz="1600" b="1" baseline="30000" dirty="0">
                <a:solidFill>
                  <a:srgbClr val="0C5D82"/>
                </a:solidFill>
              </a:rPr>
              <a:t>3</a:t>
            </a:r>
            <a:r>
              <a:rPr lang="en-US" sz="1600" b="1" dirty="0">
                <a:solidFill>
                  <a:srgbClr val="0C5D82"/>
                </a:solidFill>
              </a:rPr>
              <a:t> </a:t>
            </a:r>
            <a:r>
              <a:rPr lang="ka-GE" sz="1600" dirty="0">
                <a:solidFill>
                  <a:srgbClr val="0C5D82"/>
                </a:solidFill>
              </a:rPr>
              <a:t>(</a:t>
            </a:r>
            <a:r>
              <a:rPr lang="ka-GE" sz="1600" i="1" dirty="0">
                <a:solidFill>
                  <a:srgbClr val="0C5D82"/>
                </a:solidFill>
              </a:rPr>
              <a:t>არსებობის შემთხევაში</a:t>
            </a:r>
            <a:r>
              <a:rPr lang="ka-GE" sz="1600" dirty="0">
                <a:solidFill>
                  <a:srgbClr val="0C5D82"/>
                </a:solidFill>
              </a:rPr>
              <a:t>) ნიშნების </a:t>
            </a:r>
            <a:r>
              <a:rPr lang="ka-GE" sz="1600" b="1" dirty="0">
                <a:solidFill>
                  <a:srgbClr val="0C5D82"/>
                </a:solidFill>
              </a:rPr>
              <a:t>საშუალო შეწონილით</a:t>
            </a:r>
            <a:r>
              <a:rPr lang="ka-GE" sz="1600" dirty="0">
                <a:solidFill>
                  <a:srgbClr val="0C5D82"/>
                </a:solidFill>
              </a:rPr>
              <a:t>. </a:t>
            </a:r>
          </a:p>
          <a:p>
            <a:pPr marL="800100" lvl="1" indent="-342900">
              <a:buFont typeface="+mj-lt"/>
              <a:buAutoNum type="arabicPeriod"/>
            </a:pPr>
            <a:r>
              <a:rPr lang="ka-GE" sz="1600" dirty="0">
                <a:solidFill>
                  <a:srgbClr val="0C5D82"/>
                </a:solidFill>
              </a:rPr>
              <a:t>სემესტრულ ნიშნებს ენიჭებათ </a:t>
            </a:r>
            <a:r>
              <a:rPr lang="ka-GE" sz="1600" b="1" dirty="0">
                <a:solidFill>
                  <a:srgbClr val="0C5D82"/>
                </a:solidFill>
              </a:rPr>
              <a:t>40-40%, </a:t>
            </a:r>
            <a:r>
              <a:rPr lang="ka-GE" sz="1600" dirty="0">
                <a:solidFill>
                  <a:srgbClr val="0C5D82"/>
                </a:solidFill>
              </a:rPr>
              <a:t>ხოლო საბოლოო გამოცდას </a:t>
            </a:r>
            <a:r>
              <a:rPr lang="ka-GE" sz="1600" b="1" dirty="0">
                <a:solidFill>
                  <a:srgbClr val="0C5D82"/>
                </a:solidFill>
              </a:rPr>
              <a:t>20%</a:t>
            </a:r>
            <a:r>
              <a:rPr lang="ka-GE" sz="1600" dirty="0">
                <a:solidFill>
                  <a:srgbClr val="0C5D82"/>
                </a:solidFill>
              </a:rPr>
              <a:t>. </a:t>
            </a:r>
          </a:p>
          <a:p>
            <a:pPr marL="800100" lvl="1" indent="-342900">
              <a:buFont typeface="+mj-lt"/>
              <a:buAutoNum type="arabicPeriod"/>
            </a:pPr>
            <a:r>
              <a:rPr lang="ka-GE" sz="1600" dirty="0">
                <a:solidFill>
                  <a:srgbClr val="0C5D82"/>
                </a:solidFill>
              </a:rPr>
              <a:t>საგანში </a:t>
            </a:r>
            <a:r>
              <a:rPr lang="ka-GE" sz="1600" b="1" dirty="0">
                <a:solidFill>
                  <a:srgbClr val="0C5D82"/>
                </a:solidFill>
              </a:rPr>
              <a:t>გამოცდის არარსებობის</a:t>
            </a:r>
            <a:r>
              <a:rPr lang="ka-GE" sz="1600" dirty="0">
                <a:solidFill>
                  <a:srgbClr val="0C5D82"/>
                </a:solidFill>
              </a:rPr>
              <a:t> შემთხვევაში წლიური ნიშანი გამოითვლება სემესტრულ ნიშანთა </a:t>
            </a:r>
            <a:r>
              <a:rPr lang="ka-GE" sz="1600" b="1" dirty="0">
                <a:solidFill>
                  <a:srgbClr val="0C5D82"/>
                </a:solidFill>
              </a:rPr>
              <a:t>საშუალო არითმეტიკულით</a:t>
            </a:r>
            <a:r>
              <a:rPr lang="ka-GE" sz="1600" dirty="0">
                <a:solidFill>
                  <a:srgbClr val="0C5D82"/>
                </a:solidFill>
              </a:rPr>
              <a:t> (</a:t>
            </a:r>
            <a:r>
              <a:rPr lang="ka-GE" sz="1600" b="1" dirty="0">
                <a:solidFill>
                  <a:srgbClr val="0C5D82"/>
                </a:solidFill>
              </a:rPr>
              <a:t>50-50%</a:t>
            </a:r>
            <a:r>
              <a:rPr lang="ka-GE" sz="1600" dirty="0">
                <a:solidFill>
                  <a:srgbClr val="0C5D82"/>
                </a:solidFill>
              </a:rPr>
              <a:t>). </a:t>
            </a:r>
          </a:p>
          <a:p>
            <a:endParaRPr lang="ka-GE" sz="1600" dirty="0">
              <a:solidFill>
                <a:srgbClr val="0C5D8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4E8D70-5454-BF47-163D-477CBF963151}"/>
              </a:ext>
            </a:extLst>
          </p:cNvPr>
          <p:cNvSpPr txBox="1"/>
          <p:nvPr/>
        </p:nvSpPr>
        <p:spPr>
          <a:xfrm>
            <a:off x="650710" y="314631"/>
            <a:ext cx="10165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3200" b="1" dirty="0">
                <a:solidFill>
                  <a:srgbClr val="0C5D82"/>
                </a:solidFill>
                <a:latin typeface="+mj-lt"/>
              </a:rPr>
              <a:t>შეფასების სქემა</a:t>
            </a:r>
            <a:endParaRPr lang="en-GB" sz="3200" b="1" dirty="0">
              <a:solidFill>
                <a:srgbClr val="0C5D82"/>
              </a:solidFill>
              <a:latin typeface="+mj-lt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7373E43-85DD-4A15-F72A-2AD92608279D}"/>
              </a:ext>
            </a:extLst>
          </p:cNvPr>
          <p:cNvGrpSpPr/>
          <p:nvPr/>
        </p:nvGrpSpPr>
        <p:grpSpPr>
          <a:xfrm>
            <a:off x="-9834" y="5710167"/>
            <a:ext cx="12201833" cy="1128168"/>
            <a:chOff x="-9834" y="5710167"/>
            <a:chExt cx="12201833" cy="1128168"/>
          </a:xfrm>
        </p:grpSpPr>
        <p:sp>
          <p:nvSpPr>
            <p:cNvPr id="5" name="Rectangle 13">
              <a:extLst>
                <a:ext uri="{FF2B5EF4-FFF2-40B4-BE49-F238E27FC236}">
                  <a16:creationId xmlns:a16="http://schemas.microsoft.com/office/drawing/2014/main" id="{E6C3FD9B-D011-A80D-C604-564835BDB4D9}"/>
                </a:ext>
              </a:extLst>
            </p:cNvPr>
            <p:cNvSpPr/>
            <p:nvPr/>
          </p:nvSpPr>
          <p:spPr>
            <a:xfrm rot="10800000" flipV="1">
              <a:off x="-9834" y="6272980"/>
              <a:ext cx="12201833" cy="565355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 descr="A logo of a school&#10;&#10;Description automatically generated">
              <a:extLst>
                <a:ext uri="{FF2B5EF4-FFF2-40B4-BE49-F238E27FC236}">
                  <a16:creationId xmlns:a16="http://schemas.microsoft.com/office/drawing/2014/main" id="{301FF299-F2A1-52EB-0FDD-1D44547124EF}"/>
                </a:ext>
              </a:extLst>
            </p:cNvPr>
            <p:cNvPicPr/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91" b="6523"/>
            <a:stretch/>
          </p:blipFill>
          <p:spPr>
            <a:xfrm>
              <a:off x="10816179" y="5710167"/>
              <a:ext cx="785926" cy="975767"/>
            </a:xfrm>
            <a:prstGeom prst="rect">
              <a:avLst/>
            </a:prstGeom>
            <a:effectLst/>
          </p:spPr>
        </p:pic>
      </p:grp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DF8D84F-5E78-3EC2-2E6E-383A74041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0709" y="5802176"/>
            <a:ext cx="10880745" cy="134390"/>
          </a:xfrm>
        </p:spPr>
        <p:txBody>
          <a:bodyPr/>
          <a:lstStyle/>
          <a:p>
            <a:pPr algn="l"/>
            <a:r>
              <a:rPr lang="ka-GE" dirty="0"/>
              <a:t>1, 2. შემაჯამებლებისა და პროექტების (ტიპობრივი დავალებების) რაოდენობა განისაზღვრება სასკოლო სასწავლო გეგმით,  საგნების მიხედვით.</a:t>
            </a:r>
            <a:endParaRPr lang="en-US" dirty="0"/>
          </a:p>
          <a:p>
            <a:pPr algn="l"/>
            <a:r>
              <a:rPr lang="ka-GE" dirty="0" smtClean="0"/>
              <a:t>3</a:t>
            </a:r>
            <a:r>
              <a:rPr lang="ka-GE" dirty="0" smtClean="0"/>
              <a:t>. გამოცდა </a:t>
            </a:r>
            <a:r>
              <a:rPr lang="ka-GE" dirty="0"/>
              <a:t>არ ითვლება ჩაბარებულად თუ მიღებული ნიშანი ნაკლებია 5 ქულაზე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42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C0DEE33-9515-6BAC-3C66-14D4ED4DB8D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9834" y="5710167"/>
            <a:ext cx="12201833" cy="1128168"/>
            <a:chOff x="-9834" y="5710167"/>
            <a:chExt cx="12201833" cy="1128168"/>
          </a:xfrm>
        </p:grpSpPr>
        <p:sp>
          <p:nvSpPr>
            <p:cNvPr id="10" name="Rectangle 13">
              <a:extLst>
                <a:ext uri="{FF2B5EF4-FFF2-40B4-BE49-F238E27FC236}">
                  <a16:creationId xmlns:a16="http://schemas.microsoft.com/office/drawing/2014/main" id="{CC66D3A6-4CCF-1165-7DE9-994B7322EEF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 flipV="1">
              <a:off x="-9834" y="6272980"/>
              <a:ext cx="12201833" cy="565355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8" name="Picture 17" descr="A logo of a school&#10;&#10;Description automatically generated">
              <a:extLst>
                <a:ext uri="{FF2B5EF4-FFF2-40B4-BE49-F238E27FC236}">
                  <a16:creationId xmlns:a16="http://schemas.microsoft.com/office/drawing/2014/main" id="{70F70AF6-9744-5718-4BCB-6F3EE9699D6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91" b="6523"/>
            <a:stretch/>
          </p:blipFill>
          <p:spPr>
            <a:xfrm>
              <a:off x="10816179" y="5710167"/>
              <a:ext cx="785926" cy="975767"/>
            </a:xfrm>
            <a:prstGeom prst="rect">
              <a:avLst/>
            </a:prstGeom>
            <a:effectLst/>
          </p:spPr>
        </p:pic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4E63494A-4531-4301-9651-CF8A584D9C7D}"/>
              </a:ext>
            </a:extLst>
          </p:cNvPr>
          <p:cNvSpPr txBox="1"/>
          <p:nvPr/>
        </p:nvSpPr>
        <p:spPr>
          <a:xfrm>
            <a:off x="650709" y="1112786"/>
            <a:ext cx="107863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AutoNum type="arabicPeriod"/>
            </a:pPr>
            <a:r>
              <a:rPr lang="ka-GE" sz="1600" b="1" dirty="0">
                <a:solidFill>
                  <a:srgbClr val="0C5D82"/>
                </a:solidFill>
              </a:rPr>
              <a:t>საკლასოში</a:t>
            </a:r>
            <a:r>
              <a:rPr lang="ka-GE" sz="1600" dirty="0">
                <a:solidFill>
                  <a:srgbClr val="0C5D82"/>
                </a:solidFill>
              </a:rPr>
              <a:t> </a:t>
            </a:r>
            <a:r>
              <a:rPr lang="ka-GE" sz="1600">
                <a:solidFill>
                  <a:srgbClr val="0C5D82"/>
                </a:solidFill>
              </a:rPr>
              <a:t>მოსწავლემ მიიღო კონკრეტულ სემესტრში  </a:t>
            </a:r>
            <a:r>
              <a:rPr lang="ka-GE" sz="1600" dirty="0">
                <a:solidFill>
                  <a:srgbClr val="0C5D82"/>
                </a:solidFill>
              </a:rPr>
              <a:t>2 ნიშანი: 10 და 8: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ka-GE" sz="1600" dirty="0">
                <a:solidFill>
                  <a:srgbClr val="0C5D82"/>
                </a:solidFill>
              </a:rPr>
              <a:t>საკლასო კომპონენტის </a:t>
            </a:r>
            <a:r>
              <a:rPr lang="ka-GE" sz="1600">
                <a:solidFill>
                  <a:srgbClr val="0C5D82"/>
                </a:solidFill>
              </a:rPr>
              <a:t>საბოლოო ქულა სემესტრში </a:t>
            </a:r>
            <a:r>
              <a:rPr lang="ka-GE" sz="1600" dirty="0">
                <a:solidFill>
                  <a:srgbClr val="0C5D82"/>
                </a:solidFill>
              </a:rPr>
              <a:t>გამოდის (8+10)/2=</a:t>
            </a:r>
            <a:r>
              <a:rPr lang="ka-GE" sz="1600" b="1" dirty="0">
                <a:solidFill>
                  <a:srgbClr val="0C5D82"/>
                </a:solidFill>
              </a:rPr>
              <a:t>9</a:t>
            </a:r>
          </a:p>
          <a:p>
            <a:pPr marL="800100" lvl="1" indent="-342900">
              <a:buFont typeface="+mj-lt"/>
              <a:buAutoNum type="arabicPeriod"/>
            </a:pPr>
            <a:r>
              <a:rPr lang="ka-GE" sz="1600">
                <a:solidFill>
                  <a:srgbClr val="0C5D82"/>
                </a:solidFill>
              </a:rPr>
              <a:t>მოსწავლეს ჰქონდა მოცემულ სემესტრში 4 </a:t>
            </a:r>
            <a:r>
              <a:rPr lang="ka-GE" sz="1600" b="1">
                <a:solidFill>
                  <a:srgbClr val="0C5D82"/>
                </a:solidFill>
              </a:rPr>
              <a:t>ქვიზი</a:t>
            </a:r>
            <a:r>
              <a:rPr lang="ka-GE" sz="1600">
                <a:solidFill>
                  <a:srgbClr val="0C5D82"/>
                </a:solidFill>
              </a:rPr>
              <a:t> </a:t>
            </a:r>
            <a:r>
              <a:rPr lang="ka-GE" sz="1600" dirty="0">
                <a:solidFill>
                  <a:srgbClr val="0C5D82"/>
                </a:solidFill>
              </a:rPr>
              <a:t>(რეალურად შეიძლება ბევრად მეტი იყოს)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ka-GE" sz="1600">
                <a:solidFill>
                  <a:srgbClr val="0C5D82"/>
                </a:solidFill>
              </a:rPr>
              <a:t>მიღებული ნიშნები: </a:t>
            </a:r>
            <a:r>
              <a:rPr lang="ka-GE" sz="1600" dirty="0">
                <a:solidFill>
                  <a:srgbClr val="0C5D82"/>
                </a:solidFill>
              </a:rPr>
              <a:t>10, 10, 8, 4.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ka-GE" sz="1600">
                <a:solidFill>
                  <a:srgbClr val="0C5D82"/>
                </a:solidFill>
              </a:rPr>
              <a:t>მოცემული ნიშნების სემესტრული </a:t>
            </a:r>
            <a:r>
              <a:rPr lang="ka-GE" sz="1600" dirty="0">
                <a:solidFill>
                  <a:srgbClr val="0C5D82"/>
                </a:solidFill>
              </a:rPr>
              <a:t>საშუალო გამოდის (10+10+8+4)/4=</a:t>
            </a:r>
            <a:r>
              <a:rPr lang="ka-GE" sz="1600" b="1" dirty="0">
                <a:solidFill>
                  <a:srgbClr val="0C5D82"/>
                </a:solidFill>
              </a:rPr>
              <a:t>8</a:t>
            </a:r>
          </a:p>
          <a:p>
            <a:pPr marL="800100" lvl="1" indent="-342900">
              <a:buFont typeface="+mj-lt"/>
              <a:buAutoNum type="arabicPeriod"/>
            </a:pPr>
            <a:r>
              <a:rPr lang="ka-GE" sz="1600" b="1" dirty="0">
                <a:solidFill>
                  <a:srgbClr val="0C5D82"/>
                </a:solidFill>
              </a:rPr>
              <a:t>შემაჯამებელი</a:t>
            </a:r>
            <a:r>
              <a:rPr lang="ka-GE" sz="1600" dirty="0">
                <a:solidFill>
                  <a:srgbClr val="0C5D82"/>
                </a:solidFill>
              </a:rPr>
              <a:t>: </a:t>
            </a:r>
            <a:r>
              <a:rPr lang="ka-GE" sz="1600">
                <a:solidFill>
                  <a:srgbClr val="0C5D82"/>
                </a:solidFill>
              </a:rPr>
              <a:t>დავუშვათ სემესტრში არის 2 შემაჯამებელი, რომლებშიც მოსწავლემ მიიღო </a:t>
            </a:r>
            <a:r>
              <a:rPr lang="ka-GE" sz="1600" dirty="0">
                <a:solidFill>
                  <a:srgbClr val="0C5D82"/>
                </a:solidFill>
              </a:rPr>
              <a:t>10, 5.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ka-GE" sz="1600" dirty="0">
                <a:solidFill>
                  <a:srgbClr val="0C5D82"/>
                </a:solidFill>
              </a:rPr>
              <a:t>საშუალო გამოდის (10+5)/2=</a:t>
            </a:r>
            <a:r>
              <a:rPr lang="ka-GE" sz="1600" b="1" dirty="0">
                <a:solidFill>
                  <a:srgbClr val="0C5D82"/>
                </a:solidFill>
              </a:rPr>
              <a:t>7.5</a:t>
            </a:r>
          </a:p>
          <a:p>
            <a:pPr marL="800100" lvl="1" indent="-342900">
              <a:buFont typeface="+mj-lt"/>
              <a:buAutoNum type="arabicPeriod"/>
            </a:pPr>
            <a:r>
              <a:rPr lang="ka-GE" sz="1600" b="1" dirty="0">
                <a:solidFill>
                  <a:srgbClr val="0C5D82"/>
                </a:solidFill>
              </a:rPr>
              <a:t>პროექტი</a:t>
            </a:r>
            <a:r>
              <a:rPr lang="ka-GE" sz="1600" dirty="0">
                <a:solidFill>
                  <a:srgbClr val="0C5D82"/>
                </a:solidFill>
              </a:rPr>
              <a:t>: </a:t>
            </a:r>
            <a:r>
              <a:rPr lang="ka-GE" sz="1600">
                <a:solidFill>
                  <a:srgbClr val="0C5D82"/>
                </a:solidFill>
              </a:rPr>
              <a:t>დავუშვათ სემესტრში არის 2 პროექტი, რომლებშიც მოსწავლემ </a:t>
            </a:r>
            <a:r>
              <a:rPr lang="ka-GE" sz="1600" dirty="0">
                <a:solidFill>
                  <a:srgbClr val="0C5D82"/>
                </a:solidFill>
              </a:rPr>
              <a:t>მიიღო 10, 7.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ka-GE" sz="1600" dirty="0">
                <a:solidFill>
                  <a:srgbClr val="0C5D82"/>
                </a:solidFill>
              </a:rPr>
              <a:t>საშუალო გამოდის (10+7)/2=</a:t>
            </a:r>
            <a:r>
              <a:rPr lang="ka-GE" sz="1600" b="1" dirty="0">
                <a:solidFill>
                  <a:srgbClr val="0C5D82"/>
                </a:solidFill>
              </a:rPr>
              <a:t>8.5</a:t>
            </a:r>
          </a:p>
          <a:p>
            <a:endParaRPr lang="ka-GE" sz="1600" dirty="0">
              <a:solidFill>
                <a:srgbClr val="0C5D82"/>
              </a:solidFill>
            </a:endParaRPr>
          </a:p>
          <a:p>
            <a:r>
              <a:rPr lang="ka-GE" sz="1600" dirty="0">
                <a:solidFill>
                  <a:srgbClr val="0C5D82"/>
                </a:solidFill>
              </a:rPr>
              <a:t>ზემოხსენებული </a:t>
            </a:r>
            <a:r>
              <a:rPr lang="ka-GE" sz="1600">
                <a:solidFill>
                  <a:srgbClr val="0C5D82"/>
                </a:solidFill>
              </a:rPr>
              <a:t>მაგალითებიდან გამომდინარე, </a:t>
            </a:r>
            <a:r>
              <a:rPr lang="ka-GE" sz="1600" dirty="0">
                <a:solidFill>
                  <a:srgbClr val="0C5D82"/>
                </a:solidFill>
              </a:rPr>
              <a:t>სემესტრული ნიშანი ითვლება შემდეგნაირად: </a:t>
            </a:r>
          </a:p>
          <a:p>
            <a:r>
              <a:rPr lang="ka-GE" sz="1600" b="1" dirty="0">
                <a:solidFill>
                  <a:srgbClr val="0C5D82"/>
                </a:solidFill>
              </a:rPr>
              <a:t>(10% * 9 + 20% * 8 + 50% * 7.5 + 20% * 8.5)=7,95</a:t>
            </a:r>
          </a:p>
          <a:p>
            <a:endParaRPr lang="ka-GE" sz="1600" dirty="0">
              <a:solidFill>
                <a:srgbClr val="0C5D82"/>
              </a:solidFill>
            </a:endParaRPr>
          </a:p>
          <a:p>
            <a:r>
              <a:rPr lang="ka-GE" sz="1600" dirty="0">
                <a:solidFill>
                  <a:srgbClr val="0C5D82"/>
                </a:solidFill>
              </a:rPr>
              <a:t>სიმარტივისთვის </a:t>
            </a:r>
            <a:r>
              <a:rPr lang="ka-GE" sz="1600" i="1" dirty="0">
                <a:solidFill>
                  <a:srgbClr val="0C5D82"/>
                </a:solidFill>
              </a:rPr>
              <a:t>მეორე სემესტრშიც</a:t>
            </a:r>
            <a:r>
              <a:rPr lang="ka-GE" sz="1600" dirty="0">
                <a:solidFill>
                  <a:srgbClr val="0C5D82"/>
                </a:solidFill>
              </a:rPr>
              <a:t> ზუტად ანალოგიური ნიშნები ავიღოთ. </a:t>
            </a:r>
          </a:p>
          <a:p>
            <a:endParaRPr lang="ka-GE" sz="1600" dirty="0">
              <a:solidFill>
                <a:srgbClr val="0C5D82"/>
              </a:solidFill>
            </a:endParaRPr>
          </a:p>
          <a:p>
            <a:r>
              <a:rPr lang="ka-GE" sz="1600" dirty="0">
                <a:solidFill>
                  <a:srgbClr val="0C5D82"/>
                </a:solidFill>
              </a:rPr>
              <a:t>თუ მოსწავლეს საგან </a:t>
            </a:r>
            <a:r>
              <a:rPr lang="en-US" sz="1600" dirty="0">
                <a:solidFill>
                  <a:srgbClr val="0C5D82"/>
                </a:solidFill>
              </a:rPr>
              <a:t>X-</a:t>
            </a:r>
            <a:r>
              <a:rPr lang="ka-GE" sz="1600" dirty="0">
                <a:solidFill>
                  <a:srgbClr val="0C5D82"/>
                </a:solidFill>
              </a:rPr>
              <a:t>ში უწევს გამოცდა წლის ბოლოს, რომელშიც მაგალითად </a:t>
            </a:r>
            <a:r>
              <a:rPr lang="ka-GE" sz="1600">
                <a:solidFill>
                  <a:srgbClr val="0C5D82"/>
                </a:solidFill>
              </a:rPr>
              <a:t>მიიღო 5, წლიური </a:t>
            </a:r>
            <a:r>
              <a:rPr lang="ka-GE" sz="1600" dirty="0">
                <a:solidFill>
                  <a:srgbClr val="0C5D82"/>
                </a:solidFill>
              </a:rPr>
              <a:t>ნიშანი </a:t>
            </a:r>
            <a:r>
              <a:rPr lang="ka-GE" sz="1600">
                <a:solidFill>
                  <a:srgbClr val="0C5D82"/>
                </a:solidFill>
              </a:rPr>
              <a:t>გამოითვლება შემდეგნაირად:</a:t>
            </a:r>
          </a:p>
          <a:p>
            <a:endParaRPr lang="ka-GE" sz="1600" dirty="0">
              <a:solidFill>
                <a:srgbClr val="0C5D82"/>
              </a:solidFill>
            </a:endParaRPr>
          </a:p>
          <a:p>
            <a:r>
              <a:rPr lang="ka-GE" sz="1600" b="1" dirty="0">
                <a:solidFill>
                  <a:srgbClr val="0C5D82"/>
                </a:solidFill>
              </a:rPr>
              <a:t>(40% * 7.95 + 40% * 7.95 + 20% * 5) = 7,36</a:t>
            </a:r>
          </a:p>
          <a:p>
            <a:endParaRPr lang="ka-GE" sz="1600" dirty="0">
              <a:solidFill>
                <a:srgbClr val="0C5D82"/>
              </a:solidFill>
            </a:endParaRPr>
          </a:p>
          <a:p>
            <a:r>
              <a:rPr lang="ka-GE" sz="1600" dirty="0">
                <a:solidFill>
                  <a:srgbClr val="0C5D82"/>
                </a:solidFill>
              </a:rPr>
              <a:t>თუ საგანს არ აქვს გამოცდა, წლიური ნიშანი არის სემესტრული </a:t>
            </a:r>
            <a:r>
              <a:rPr lang="ka-GE" sz="1600">
                <a:solidFill>
                  <a:srgbClr val="0C5D82"/>
                </a:solidFill>
              </a:rPr>
              <a:t>ნიშნების საშუალო: </a:t>
            </a:r>
            <a:r>
              <a:rPr lang="ka-GE" sz="1600" dirty="0">
                <a:solidFill>
                  <a:srgbClr val="0C5D82"/>
                </a:solidFill>
              </a:rPr>
              <a:t>(7.95+7.95)/2 = 7.95 ანუ 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4E8D70-5454-BF47-163D-477CBF963151}"/>
              </a:ext>
            </a:extLst>
          </p:cNvPr>
          <p:cNvSpPr txBox="1"/>
          <p:nvPr/>
        </p:nvSpPr>
        <p:spPr>
          <a:xfrm>
            <a:off x="650710" y="314631"/>
            <a:ext cx="10165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3200" b="1">
                <a:solidFill>
                  <a:srgbClr val="0C5D82"/>
                </a:solidFill>
              </a:rPr>
              <a:t>მაგალითი. </a:t>
            </a:r>
            <a:r>
              <a:rPr lang="ka-GE" sz="3200" b="1" dirty="0">
                <a:solidFill>
                  <a:srgbClr val="0C5D82"/>
                </a:solidFill>
              </a:rPr>
              <a:t>საგანი "</a:t>
            </a:r>
            <a:r>
              <a:rPr lang="en-US" sz="3200" b="1" dirty="0">
                <a:solidFill>
                  <a:srgbClr val="0C5D82"/>
                </a:solidFill>
              </a:rPr>
              <a:t>X":</a:t>
            </a:r>
          </a:p>
        </p:txBody>
      </p:sp>
    </p:spTree>
    <p:extLst>
      <p:ext uri="{BB962C8B-B14F-4D97-AF65-F5344CB8AC3E}">
        <p14:creationId xmlns:p14="http://schemas.microsoft.com/office/powerpoint/2010/main" val="102962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26B6E9C-64F3-24E1-B2EE-83A2BAC6D25A}"/>
              </a:ext>
            </a:extLst>
          </p:cNvPr>
          <p:cNvSpPr>
            <a:spLocks/>
          </p:cNvSpPr>
          <p:nvPr/>
        </p:nvSpPr>
        <p:spPr>
          <a:xfrm flipV="1">
            <a:off x="-9835" y="0"/>
            <a:ext cx="12201833" cy="6112984"/>
          </a:xfrm>
          <a:custGeom>
            <a:avLst/>
            <a:gdLst>
              <a:gd name="connsiteX0" fmla="*/ 0 w 12192000"/>
              <a:gd name="connsiteY0" fmla="*/ 0 h 6027327"/>
              <a:gd name="connsiteX1" fmla="*/ 12192000 w 12192000"/>
              <a:gd name="connsiteY1" fmla="*/ 0 h 6027327"/>
              <a:gd name="connsiteX2" fmla="*/ 12192000 w 12192000"/>
              <a:gd name="connsiteY2" fmla="*/ 6027327 h 6027327"/>
              <a:gd name="connsiteX3" fmla="*/ 0 w 12192000"/>
              <a:gd name="connsiteY3" fmla="*/ 6027327 h 6027327"/>
              <a:gd name="connsiteX4" fmla="*/ 0 w 12192000"/>
              <a:gd name="connsiteY4" fmla="*/ 0 h 6027327"/>
              <a:gd name="connsiteX0" fmla="*/ 0 w 12192000"/>
              <a:gd name="connsiteY0" fmla="*/ 0 h 6027327"/>
              <a:gd name="connsiteX1" fmla="*/ 12192000 w 12192000"/>
              <a:gd name="connsiteY1" fmla="*/ 0 h 6027327"/>
              <a:gd name="connsiteX2" fmla="*/ 12192000 w 12192000"/>
              <a:gd name="connsiteY2" fmla="*/ 6027327 h 6027327"/>
              <a:gd name="connsiteX3" fmla="*/ 0 w 12192000"/>
              <a:gd name="connsiteY3" fmla="*/ 6027327 h 6027327"/>
              <a:gd name="connsiteX4" fmla="*/ 0 w 12192000"/>
              <a:gd name="connsiteY4" fmla="*/ 0 h 6027327"/>
              <a:gd name="connsiteX0" fmla="*/ 0 w 12201833"/>
              <a:gd name="connsiteY0" fmla="*/ 412955 h 6027327"/>
              <a:gd name="connsiteX1" fmla="*/ 12201833 w 12201833"/>
              <a:gd name="connsiteY1" fmla="*/ 0 h 6027327"/>
              <a:gd name="connsiteX2" fmla="*/ 12201833 w 12201833"/>
              <a:gd name="connsiteY2" fmla="*/ 6027327 h 6027327"/>
              <a:gd name="connsiteX3" fmla="*/ 9833 w 12201833"/>
              <a:gd name="connsiteY3" fmla="*/ 6027327 h 6027327"/>
              <a:gd name="connsiteX4" fmla="*/ 0 w 12201833"/>
              <a:gd name="connsiteY4" fmla="*/ 412955 h 6027327"/>
              <a:gd name="connsiteX0" fmla="*/ 0 w 12201833"/>
              <a:gd name="connsiteY0" fmla="*/ 480125 h 6094497"/>
              <a:gd name="connsiteX1" fmla="*/ 12201833 w 12201833"/>
              <a:gd name="connsiteY1" fmla="*/ 67170 h 6094497"/>
              <a:gd name="connsiteX2" fmla="*/ 12201833 w 12201833"/>
              <a:gd name="connsiteY2" fmla="*/ 6094497 h 6094497"/>
              <a:gd name="connsiteX3" fmla="*/ 9833 w 12201833"/>
              <a:gd name="connsiteY3" fmla="*/ 6094497 h 6094497"/>
              <a:gd name="connsiteX4" fmla="*/ 0 w 12201833"/>
              <a:gd name="connsiteY4" fmla="*/ 480125 h 6094497"/>
              <a:gd name="connsiteX0" fmla="*/ 0 w 12201833"/>
              <a:gd name="connsiteY0" fmla="*/ 501728 h 6116100"/>
              <a:gd name="connsiteX1" fmla="*/ 12201833 w 12201833"/>
              <a:gd name="connsiteY1" fmla="*/ 88773 h 6116100"/>
              <a:gd name="connsiteX2" fmla="*/ 12201833 w 12201833"/>
              <a:gd name="connsiteY2" fmla="*/ 6116100 h 6116100"/>
              <a:gd name="connsiteX3" fmla="*/ 9833 w 12201833"/>
              <a:gd name="connsiteY3" fmla="*/ 6116100 h 6116100"/>
              <a:gd name="connsiteX4" fmla="*/ 0 w 12201833"/>
              <a:gd name="connsiteY4" fmla="*/ 501728 h 6116100"/>
              <a:gd name="connsiteX0" fmla="*/ 0 w 12201833"/>
              <a:gd name="connsiteY0" fmla="*/ 496843 h 6111215"/>
              <a:gd name="connsiteX1" fmla="*/ 12201833 w 12201833"/>
              <a:gd name="connsiteY1" fmla="*/ 83888 h 6111215"/>
              <a:gd name="connsiteX2" fmla="*/ 12201833 w 12201833"/>
              <a:gd name="connsiteY2" fmla="*/ 6111215 h 6111215"/>
              <a:gd name="connsiteX3" fmla="*/ 9833 w 12201833"/>
              <a:gd name="connsiteY3" fmla="*/ 6111215 h 6111215"/>
              <a:gd name="connsiteX4" fmla="*/ 0 w 12201833"/>
              <a:gd name="connsiteY4" fmla="*/ 496843 h 6111215"/>
              <a:gd name="connsiteX0" fmla="*/ 0 w 12201833"/>
              <a:gd name="connsiteY0" fmla="*/ 498612 h 6112984"/>
              <a:gd name="connsiteX1" fmla="*/ 12201833 w 12201833"/>
              <a:gd name="connsiteY1" fmla="*/ 85657 h 6112984"/>
              <a:gd name="connsiteX2" fmla="*/ 12201833 w 12201833"/>
              <a:gd name="connsiteY2" fmla="*/ 6112984 h 6112984"/>
              <a:gd name="connsiteX3" fmla="*/ 9833 w 12201833"/>
              <a:gd name="connsiteY3" fmla="*/ 6112984 h 6112984"/>
              <a:gd name="connsiteX4" fmla="*/ 0 w 12201833"/>
              <a:gd name="connsiteY4" fmla="*/ 498612 h 6112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1833" h="6112984">
                <a:moveTo>
                  <a:pt x="0" y="498612"/>
                </a:moveTo>
                <a:cubicBezTo>
                  <a:pt x="1428956" y="1953785"/>
                  <a:pt x="4293420" y="-474782"/>
                  <a:pt x="12201833" y="85657"/>
                </a:cubicBezTo>
                <a:lnTo>
                  <a:pt x="12201833" y="6112984"/>
                </a:lnTo>
                <a:lnTo>
                  <a:pt x="9833" y="6112984"/>
                </a:lnTo>
                <a:cubicBezTo>
                  <a:pt x="6555" y="4241527"/>
                  <a:pt x="3278" y="2370069"/>
                  <a:pt x="0" y="49861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0" scaled="0"/>
            <a:tileRect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1A85A6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BC44B9-B292-3B19-9982-B1949F2195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9081" y="2964101"/>
            <a:ext cx="9144000" cy="929798"/>
          </a:xfrm>
        </p:spPr>
        <p:txBody>
          <a:bodyPr>
            <a:normAutofit/>
          </a:bodyPr>
          <a:lstStyle/>
          <a:p>
            <a:r>
              <a:rPr lang="ka-GE" sz="4800" b="1" dirty="0">
                <a:solidFill>
                  <a:srgbClr val="ADDFEA"/>
                </a:solidFill>
                <a:cs typeface="Times New Roman" panose="02020603050405020304" pitchFamily="18" charset="0"/>
              </a:rPr>
              <a:t>მადლობა</a:t>
            </a:r>
            <a:endParaRPr lang="en-GB" sz="4800" b="1" dirty="0">
              <a:solidFill>
                <a:srgbClr val="ADDF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 descr="A logo of a school&#10;&#10;Description automatically generated">
            <a:extLst>
              <a:ext uri="{FF2B5EF4-FFF2-40B4-BE49-F238E27FC236}">
                <a16:creationId xmlns:a16="http://schemas.microsoft.com/office/drawing/2014/main" id="{70F70AF6-9744-5718-4BCB-6F3EE9699D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91" b="6523"/>
          <a:stretch/>
        </p:blipFill>
        <p:spPr>
          <a:xfrm>
            <a:off x="462443" y="5155710"/>
            <a:ext cx="1371100" cy="1702290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</p:pic>
      <p:pic>
        <p:nvPicPr>
          <p:cNvPr id="26" name="Picture 25" descr="A logo of a school&#10;&#10;Description automatically generated">
            <a:extLst>
              <a:ext uri="{FF2B5EF4-FFF2-40B4-BE49-F238E27FC236}">
                <a16:creationId xmlns:a16="http://schemas.microsoft.com/office/drawing/2014/main" id="{7A5F1073-FFC7-41C1-B461-F4FE31BABDD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691" b="6523"/>
          <a:stretch/>
        </p:blipFill>
        <p:spPr>
          <a:xfrm>
            <a:off x="10817451" y="228886"/>
            <a:ext cx="785926" cy="97576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60679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335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Sylfaen</vt:lpstr>
      <vt:lpstr>Times New Roman</vt:lpstr>
      <vt:lpstr>Office Theme</vt:lpstr>
      <vt:lpstr>შეფასების  სქემა</vt:lpstr>
      <vt:lpstr>PowerPoint Presentation</vt:lpstr>
      <vt:lpstr>PowerPoint Presentation</vt:lpstr>
      <vt:lpstr>მადლობა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შეფასების  სქემა</dc:title>
  <dc:creator>luka gagnidze</dc:creator>
  <cp:lastModifiedBy>Xatuna</cp:lastModifiedBy>
  <cp:revision>16</cp:revision>
  <cp:lastPrinted>2024-09-08T13:49:11Z</cp:lastPrinted>
  <dcterms:created xsi:type="dcterms:W3CDTF">2024-08-24T06:32:16Z</dcterms:created>
  <dcterms:modified xsi:type="dcterms:W3CDTF">2024-09-08T13:51:15Z</dcterms:modified>
</cp:coreProperties>
</file>